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6" r:id="rId3"/>
    <p:sldId id="267" r:id="rId4"/>
    <p:sldId id="268" r:id="rId5"/>
    <p:sldId id="269" r:id="rId6"/>
    <p:sldId id="270" r:id="rId7"/>
    <p:sldId id="271" r:id="rId8"/>
    <p:sldId id="272" r:id="rId9"/>
    <p:sldId id="260" r:id="rId10"/>
    <p:sldId id="262" r:id="rId11"/>
    <p:sldId id="263" r:id="rId12"/>
    <p:sldId id="264" r:id="rId13"/>
    <p:sldId id="265" r:id="rId14"/>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2" d="100"/>
          <a:sy n="62" d="100"/>
        </p:scale>
        <p:origin x="1194" y="-10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a:t>Образец заголовка</a:t>
            </a:r>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AC31C1A-34DD-4603-A9CC-FAE67E262359}" type="datetimeFigureOut">
              <a:rPr lang="ru-RU" smtClean="0"/>
              <a:pPr/>
              <a:t>13.01.2017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2D135D-EEE6-4409-ABCA-FCEE802E853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AC31C1A-34DD-4603-A9CC-FAE67E262359}" type="datetimeFigureOut">
              <a:rPr lang="ru-RU" smtClean="0"/>
              <a:pPr/>
              <a:t>13.01.2017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2D135D-EEE6-4409-ABCA-FCEE802E853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AC31C1A-34DD-4603-A9CC-FAE67E262359}" type="datetimeFigureOut">
              <a:rPr lang="ru-RU" smtClean="0"/>
              <a:pPr/>
              <a:t>13.01.2017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2D135D-EEE6-4409-ABCA-FCEE802E853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AC31C1A-34DD-4603-A9CC-FAE67E262359}" type="datetimeFigureOut">
              <a:rPr lang="ru-RU" smtClean="0"/>
              <a:pPr/>
              <a:t>13.01.2017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2D135D-EEE6-4409-ABCA-FCEE802E853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AC31C1A-34DD-4603-A9CC-FAE67E262359}" type="datetimeFigureOut">
              <a:rPr lang="ru-RU" smtClean="0"/>
              <a:pPr/>
              <a:t>13.01.2017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2D135D-EEE6-4409-ABCA-FCEE802E853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AC31C1A-34DD-4603-A9CC-FAE67E262359}" type="datetimeFigureOut">
              <a:rPr lang="ru-RU" smtClean="0"/>
              <a:pPr/>
              <a:t>13.01.2017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32D135D-EEE6-4409-ABCA-FCEE802E853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AC31C1A-34DD-4603-A9CC-FAE67E262359}" type="datetimeFigureOut">
              <a:rPr lang="ru-RU" smtClean="0"/>
              <a:pPr/>
              <a:t>13.01.2017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32D135D-EEE6-4409-ABCA-FCEE802E853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AC31C1A-34DD-4603-A9CC-FAE67E262359}" type="datetimeFigureOut">
              <a:rPr lang="ru-RU" smtClean="0"/>
              <a:pPr/>
              <a:t>13.01.2017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32D135D-EEE6-4409-ABCA-FCEE802E853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AC31C1A-34DD-4603-A9CC-FAE67E262359}" type="datetimeFigureOut">
              <a:rPr lang="ru-RU" smtClean="0"/>
              <a:pPr/>
              <a:t>13.01.2017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32D135D-EEE6-4409-ABCA-FCEE802E853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AC31C1A-34DD-4603-A9CC-FAE67E262359}" type="datetimeFigureOut">
              <a:rPr lang="ru-RU" smtClean="0"/>
              <a:pPr/>
              <a:t>13.01.2017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32D135D-EEE6-4409-ABCA-FCEE802E853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AC31C1A-34DD-4603-A9CC-FAE67E262359}" type="datetimeFigureOut">
              <a:rPr lang="ru-RU" smtClean="0"/>
              <a:pPr/>
              <a:t>13.01.2017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32D135D-EEE6-4409-ABCA-FCEE802E853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AC31C1A-34DD-4603-A9CC-FAE67E262359}" type="datetimeFigureOut">
              <a:rPr lang="ru-RU" smtClean="0"/>
              <a:pPr/>
              <a:t>13.01.2017</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E32D135D-EEE6-4409-ABCA-FCEE802E853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443543"/>
            <a:ext cx="5829300" cy="960105"/>
          </a:xfrm>
        </p:spPr>
        <p:txBody>
          <a:bodyPr>
            <a:normAutofit/>
          </a:bodyPr>
          <a:lstStyle/>
          <a:p>
            <a:r>
              <a:rPr lang="ru-RU" sz="1600" dirty="0">
                <a:solidFill>
                  <a:srgbClr val="00B050"/>
                </a:solidFill>
                <a:latin typeface="Times New Roman" pitchFamily="18" charset="0"/>
                <a:cs typeface="Times New Roman" pitchFamily="18" charset="0"/>
              </a:rPr>
              <a:t>Муниципальное автономное дошкольное образовательное учреждение -</a:t>
            </a:r>
            <a:br>
              <a:rPr lang="ru-RU" sz="1600" dirty="0">
                <a:solidFill>
                  <a:srgbClr val="00B050"/>
                </a:solidFill>
                <a:latin typeface="Times New Roman" pitchFamily="18" charset="0"/>
                <a:cs typeface="Times New Roman" pitchFamily="18" charset="0"/>
              </a:rPr>
            </a:br>
            <a:r>
              <a:rPr lang="ru-RU" sz="1600" dirty="0">
                <a:solidFill>
                  <a:srgbClr val="00B050"/>
                </a:solidFill>
                <a:latin typeface="Times New Roman" pitchFamily="18" charset="0"/>
                <a:cs typeface="Times New Roman" pitchFamily="18" charset="0"/>
              </a:rPr>
              <a:t>Центр развития ребенка – детский сад №  9</a:t>
            </a:r>
          </a:p>
        </p:txBody>
      </p:sp>
      <p:sp>
        <p:nvSpPr>
          <p:cNvPr id="3" name="Подзаголовок 2"/>
          <p:cNvSpPr>
            <a:spLocks noGrp="1"/>
          </p:cNvSpPr>
          <p:nvPr>
            <p:ph type="subTitle" idx="1"/>
          </p:nvPr>
        </p:nvSpPr>
        <p:spPr>
          <a:xfrm>
            <a:off x="1028700" y="2171733"/>
            <a:ext cx="4800600" cy="6624736"/>
          </a:xfrm>
        </p:spPr>
        <p:txBody>
          <a:bodyPr>
            <a:normAutofit fontScale="32500" lnSpcReduction="20000"/>
          </a:bodyPr>
          <a:lstStyle/>
          <a:p>
            <a:pPr algn="r"/>
            <a:endParaRPr lang="ru-RU" sz="2000" dirty="0">
              <a:solidFill>
                <a:schemeClr val="tx1"/>
              </a:solidFill>
              <a:latin typeface="Times New Roman" pitchFamily="18" charset="0"/>
              <a:cs typeface="Times New Roman" pitchFamily="18" charset="0"/>
            </a:endParaRPr>
          </a:p>
          <a:p>
            <a:pPr algn="r"/>
            <a:endParaRPr lang="ru-RU" sz="2000" dirty="0">
              <a:solidFill>
                <a:schemeClr val="tx1"/>
              </a:solidFill>
              <a:latin typeface="Times New Roman" pitchFamily="18" charset="0"/>
              <a:cs typeface="Times New Roman" pitchFamily="18" charset="0"/>
            </a:endParaRPr>
          </a:p>
          <a:p>
            <a:pPr algn="r"/>
            <a:endParaRPr lang="ru-RU" sz="2000" dirty="0">
              <a:solidFill>
                <a:schemeClr val="tx1"/>
              </a:solidFill>
              <a:latin typeface="Times New Roman" pitchFamily="18" charset="0"/>
              <a:cs typeface="Times New Roman" pitchFamily="18" charset="0"/>
            </a:endParaRPr>
          </a:p>
          <a:p>
            <a:pPr algn="r"/>
            <a:endParaRPr lang="ru-RU" sz="2000" dirty="0">
              <a:solidFill>
                <a:schemeClr val="tx1"/>
              </a:solidFill>
              <a:latin typeface="Times New Roman" pitchFamily="18" charset="0"/>
              <a:cs typeface="Times New Roman" pitchFamily="18" charset="0"/>
            </a:endParaRPr>
          </a:p>
          <a:p>
            <a:endParaRPr lang="ru-RU" sz="5100" dirty="0">
              <a:solidFill>
                <a:schemeClr val="tx1"/>
              </a:solidFill>
              <a:latin typeface="Times New Roman" pitchFamily="18" charset="0"/>
              <a:cs typeface="Times New Roman" pitchFamily="18" charset="0"/>
            </a:endParaRPr>
          </a:p>
          <a:p>
            <a:pPr algn="r"/>
            <a:endParaRPr lang="ru-RU" sz="2000" dirty="0">
              <a:solidFill>
                <a:schemeClr val="tx1"/>
              </a:solidFill>
              <a:latin typeface="Times New Roman" pitchFamily="18" charset="0"/>
              <a:cs typeface="Times New Roman" pitchFamily="18" charset="0"/>
            </a:endParaRPr>
          </a:p>
          <a:p>
            <a:r>
              <a:rPr lang="ru-RU" sz="8000" b="1" dirty="0">
                <a:solidFill>
                  <a:srgbClr val="00B050"/>
                </a:solidFill>
                <a:latin typeface="Times New Roman" pitchFamily="18" charset="0"/>
                <a:cs typeface="Times New Roman" pitchFamily="18" charset="0"/>
              </a:rPr>
              <a:t>ПРОЕКТ</a:t>
            </a:r>
          </a:p>
          <a:p>
            <a:r>
              <a:rPr lang="ru-RU" sz="8000" b="1" dirty="0">
                <a:solidFill>
                  <a:srgbClr val="00B050"/>
                </a:solidFill>
                <a:latin typeface="Times New Roman" pitchFamily="18" charset="0"/>
                <a:cs typeface="Times New Roman" pitchFamily="18" charset="0"/>
              </a:rPr>
              <a:t>«А вы знаете, что будет из гусеницы …?</a:t>
            </a:r>
          </a:p>
          <a:p>
            <a:pPr algn="r"/>
            <a:endParaRPr lang="ru-RU" sz="5900" dirty="0">
              <a:solidFill>
                <a:schemeClr val="tx1"/>
              </a:solidFill>
              <a:latin typeface="Times New Roman" pitchFamily="18" charset="0"/>
              <a:cs typeface="Times New Roman" pitchFamily="18" charset="0"/>
            </a:endParaRPr>
          </a:p>
          <a:p>
            <a:pPr algn="r"/>
            <a:endParaRPr lang="ru-RU" sz="2000" dirty="0">
              <a:solidFill>
                <a:schemeClr val="tx1"/>
              </a:solidFill>
              <a:latin typeface="Times New Roman" pitchFamily="18" charset="0"/>
              <a:cs typeface="Times New Roman" pitchFamily="18" charset="0"/>
            </a:endParaRPr>
          </a:p>
          <a:p>
            <a:pPr algn="r"/>
            <a:endParaRPr lang="ru-RU" sz="2000" dirty="0">
              <a:solidFill>
                <a:schemeClr val="tx1"/>
              </a:solidFill>
              <a:latin typeface="Times New Roman" pitchFamily="18" charset="0"/>
              <a:cs typeface="Times New Roman" pitchFamily="18" charset="0"/>
            </a:endParaRPr>
          </a:p>
          <a:p>
            <a:pPr algn="r"/>
            <a:endParaRPr lang="ru-RU" sz="2000" dirty="0">
              <a:solidFill>
                <a:schemeClr val="tx1"/>
              </a:solidFill>
              <a:latin typeface="Times New Roman" pitchFamily="18" charset="0"/>
              <a:cs typeface="Times New Roman" pitchFamily="18" charset="0"/>
            </a:endParaRPr>
          </a:p>
          <a:p>
            <a:pPr algn="r"/>
            <a:endParaRPr lang="ru-RU" sz="2000" dirty="0">
              <a:solidFill>
                <a:schemeClr val="tx1"/>
              </a:solidFill>
              <a:latin typeface="Times New Roman" pitchFamily="18" charset="0"/>
              <a:cs typeface="Times New Roman" pitchFamily="18" charset="0"/>
            </a:endParaRPr>
          </a:p>
          <a:p>
            <a:pPr algn="r"/>
            <a:endParaRPr lang="ru-RU" sz="2000" dirty="0">
              <a:solidFill>
                <a:schemeClr val="tx1"/>
              </a:solidFill>
              <a:latin typeface="Times New Roman" pitchFamily="18" charset="0"/>
              <a:cs typeface="Times New Roman" pitchFamily="18" charset="0"/>
            </a:endParaRPr>
          </a:p>
          <a:p>
            <a:pPr algn="r"/>
            <a:endParaRPr lang="ru-RU" sz="2000" dirty="0">
              <a:solidFill>
                <a:schemeClr val="tx1"/>
              </a:solidFill>
              <a:latin typeface="Times New Roman" pitchFamily="18" charset="0"/>
              <a:cs typeface="Times New Roman" pitchFamily="18" charset="0"/>
            </a:endParaRPr>
          </a:p>
          <a:p>
            <a:pPr algn="r"/>
            <a:endParaRPr lang="ru-RU" sz="2000" dirty="0">
              <a:solidFill>
                <a:schemeClr val="tx1"/>
              </a:solidFill>
              <a:latin typeface="Times New Roman" pitchFamily="18" charset="0"/>
              <a:cs typeface="Times New Roman" pitchFamily="18" charset="0"/>
            </a:endParaRPr>
          </a:p>
          <a:p>
            <a:pPr algn="r"/>
            <a:endParaRPr lang="ru-RU" sz="2000" dirty="0">
              <a:solidFill>
                <a:schemeClr val="tx1"/>
              </a:solidFill>
              <a:latin typeface="Times New Roman" pitchFamily="18" charset="0"/>
              <a:cs typeface="Times New Roman" pitchFamily="18" charset="0"/>
            </a:endParaRPr>
          </a:p>
          <a:p>
            <a:pPr algn="r"/>
            <a:endParaRPr lang="ru-RU" sz="3300" dirty="0">
              <a:solidFill>
                <a:srgbClr val="00B050"/>
              </a:solidFill>
              <a:latin typeface="Times New Roman" pitchFamily="18" charset="0"/>
              <a:cs typeface="Times New Roman" pitchFamily="18" charset="0"/>
            </a:endParaRPr>
          </a:p>
          <a:p>
            <a:pPr algn="r"/>
            <a:r>
              <a:rPr lang="ru-RU" sz="4900" dirty="0">
                <a:solidFill>
                  <a:srgbClr val="00B050"/>
                </a:solidFill>
                <a:latin typeface="Times New Roman" pitchFamily="18" charset="0"/>
                <a:cs typeface="Times New Roman" pitchFamily="18" charset="0"/>
              </a:rPr>
              <a:t>Разработчик: Смирнова Ю.В., </a:t>
            </a:r>
          </a:p>
          <a:p>
            <a:pPr algn="r"/>
            <a:r>
              <a:rPr lang="ru-RU" sz="4900" dirty="0">
                <a:solidFill>
                  <a:srgbClr val="00B050"/>
                </a:solidFill>
                <a:latin typeface="Times New Roman" pitchFamily="18" charset="0"/>
                <a:cs typeface="Times New Roman" pitchFamily="18" charset="0"/>
              </a:rPr>
              <a:t>воспитатель по экологии,</a:t>
            </a:r>
          </a:p>
          <a:p>
            <a:pPr algn="r"/>
            <a:r>
              <a:rPr lang="ru-RU" sz="4900" dirty="0">
                <a:solidFill>
                  <a:srgbClr val="00B050"/>
                </a:solidFill>
                <a:latin typeface="Times New Roman" pitchFamily="18" charset="0"/>
                <a:cs typeface="Times New Roman" pitchFamily="18" charset="0"/>
              </a:rPr>
              <a:t>высшая квалификационная категория</a:t>
            </a:r>
          </a:p>
          <a:p>
            <a:pPr algn="r"/>
            <a:r>
              <a:rPr lang="ru-RU" sz="4900" dirty="0" err="1">
                <a:solidFill>
                  <a:srgbClr val="00B050"/>
                </a:solidFill>
                <a:latin typeface="Times New Roman" pitchFamily="18" charset="0"/>
                <a:cs typeface="Times New Roman" pitchFamily="18" charset="0"/>
              </a:rPr>
              <a:t>Бахарева</a:t>
            </a:r>
            <a:r>
              <a:rPr lang="ru-RU" sz="4900" dirty="0">
                <a:solidFill>
                  <a:srgbClr val="00B050"/>
                </a:solidFill>
                <a:latin typeface="Times New Roman" pitchFamily="18" charset="0"/>
                <a:cs typeface="Times New Roman" pitchFamily="18" charset="0"/>
              </a:rPr>
              <a:t> Т.А.</a:t>
            </a:r>
          </a:p>
          <a:p>
            <a:pPr algn="r"/>
            <a:r>
              <a:rPr lang="ru-RU" sz="4900" dirty="0">
                <a:solidFill>
                  <a:srgbClr val="00B050"/>
                </a:solidFill>
                <a:latin typeface="Times New Roman" pitchFamily="18" charset="0"/>
                <a:cs typeface="Times New Roman" pitchFamily="18" charset="0"/>
              </a:rPr>
              <a:t>воспитатель</a:t>
            </a:r>
          </a:p>
          <a:p>
            <a:pPr algn="r"/>
            <a:r>
              <a:rPr lang="en-US" sz="4900" dirty="0">
                <a:solidFill>
                  <a:srgbClr val="00B050"/>
                </a:solidFill>
                <a:latin typeface="Times New Roman" pitchFamily="18" charset="0"/>
                <a:cs typeface="Times New Roman" pitchFamily="18" charset="0"/>
              </a:rPr>
              <a:t>II </a:t>
            </a:r>
            <a:r>
              <a:rPr lang="ru-RU" sz="4900" dirty="0">
                <a:solidFill>
                  <a:srgbClr val="00B050"/>
                </a:solidFill>
                <a:latin typeface="Times New Roman" pitchFamily="18" charset="0"/>
                <a:cs typeface="Times New Roman" pitchFamily="18" charset="0"/>
              </a:rPr>
              <a:t>категория</a:t>
            </a:r>
          </a:p>
          <a:p>
            <a:pPr algn="r"/>
            <a:r>
              <a:rPr lang="ru-RU" sz="3500" dirty="0">
                <a:solidFill>
                  <a:schemeClr val="tx1"/>
                </a:solidFill>
                <a:latin typeface="Times New Roman" pitchFamily="18" charset="0"/>
                <a:cs typeface="Times New Roman" pitchFamily="18" charset="0"/>
              </a:rPr>
              <a:t> </a:t>
            </a:r>
          </a:p>
          <a:p>
            <a:pPr algn="r"/>
            <a:r>
              <a:rPr lang="ru-RU" sz="2000" dirty="0">
                <a:solidFill>
                  <a:schemeClr val="tx1"/>
                </a:solidFill>
                <a:latin typeface="Times New Roman" pitchFamily="18" charset="0"/>
                <a:cs typeface="Times New Roman" pitchFamily="18" charset="0"/>
              </a:rPr>
              <a:t> </a:t>
            </a:r>
          </a:p>
          <a:p>
            <a:pPr algn="r"/>
            <a:endParaRPr lang="ru-RU" sz="2000" dirty="0">
              <a:solidFill>
                <a:schemeClr val="tx1"/>
              </a:solidFill>
              <a:latin typeface="Times New Roman" pitchFamily="18" charset="0"/>
              <a:cs typeface="Times New Roman" pitchFamily="18" charset="0"/>
            </a:endParaRPr>
          </a:p>
          <a:p>
            <a:endParaRPr lang="ru-RU" sz="2000" dirty="0">
              <a:solidFill>
                <a:schemeClr val="tx1"/>
              </a:solidFill>
              <a:latin typeface="Times New Roman" pitchFamily="18" charset="0"/>
              <a:cs typeface="Times New Roman" pitchFamily="18" charset="0"/>
            </a:endParaRPr>
          </a:p>
          <a:p>
            <a:endParaRPr lang="ru-RU" sz="2000" dirty="0">
              <a:solidFill>
                <a:schemeClr val="tx1"/>
              </a:solidFill>
              <a:latin typeface="Times New Roman" pitchFamily="18" charset="0"/>
              <a:cs typeface="Times New Roman" pitchFamily="18" charset="0"/>
            </a:endParaRPr>
          </a:p>
          <a:p>
            <a:endParaRPr lang="ru-RU" sz="3800" dirty="0">
              <a:solidFill>
                <a:srgbClr val="00B050"/>
              </a:solidFill>
              <a:latin typeface="Times New Roman" pitchFamily="18" charset="0"/>
              <a:cs typeface="Times New Roman" pitchFamily="18" charset="0"/>
            </a:endParaRPr>
          </a:p>
          <a:p>
            <a:r>
              <a:rPr lang="ru-RU" sz="4900" dirty="0">
                <a:solidFill>
                  <a:srgbClr val="00B050"/>
                </a:solidFill>
                <a:latin typeface="Times New Roman" pitchFamily="18" charset="0"/>
                <a:cs typeface="Times New Roman" pitchFamily="18" charset="0"/>
              </a:rPr>
              <a:t>г. Верхний Тагил, 2016</a:t>
            </a:r>
          </a:p>
          <a:p>
            <a:br>
              <a:rPr lang="ru-RU" b="1" dirty="0"/>
            </a:br>
            <a:r>
              <a:rPr lang="ru-RU" b="1" dirty="0"/>
              <a:t> </a:t>
            </a:r>
            <a:endParaRPr lang="ru-RU" dirty="0"/>
          </a:p>
          <a:p>
            <a:endParaRPr lang="ru-RU" dirty="0"/>
          </a:p>
        </p:txBody>
      </p:sp>
      <p:pic>
        <p:nvPicPr>
          <p:cNvPr id="5" name="Рисунок 4" descr="460701275941200034.jpg"/>
          <p:cNvPicPr>
            <a:picLocks noChangeAspect="1"/>
          </p:cNvPicPr>
          <p:nvPr/>
        </p:nvPicPr>
        <p:blipFill>
          <a:blip r:embed="rId2" cstate="print"/>
          <a:stretch>
            <a:fillRect/>
          </a:stretch>
        </p:blipFill>
        <p:spPr>
          <a:xfrm>
            <a:off x="260648" y="3779912"/>
            <a:ext cx="2137420" cy="21374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Содержимое 3" descr="DSCF7350.JPG"/>
          <p:cNvPicPr>
            <a:picLocks noGrp="1" noChangeAspect="1"/>
          </p:cNvPicPr>
          <p:nvPr>
            <p:ph idx="1"/>
          </p:nvPr>
        </p:nvPicPr>
        <p:blipFill>
          <a:blip r:embed="rId2" cstate="print"/>
          <a:stretch>
            <a:fillRect/>
          </a:stretch>
        </p:blipFill>
        <p:spPr>
          <a:xfrm>
            <a:off x="1412775" y="539552"/>
            <a:ext cx="4608513" cy="3456384"/>
          </a:xfrm>
        </p:spPr>
      </p:pic>
      <p:pic>
        <p:nvPicPr>
          <p:cNvPr id="5" name="Рисунок 4" descr="DSCF7201.JPG"/>
          <p:cNvPicPr>
            <a:picLocks noChangeAspect="1"/>
          </p:cNvPicPr>
          <p:nvPr/>
        </p:nvPicPr>
        <p:blipFill>
          <a:blip r:embed="rId3" cstate="print"/>
          <a:stretch>
            <a:fillRect/>
          </a:stretch>
        </p:blipFill>
        <p:spPr>
          <a:xfrm>
            <a:off x="1844824" y="4139952"/>
            <a:ext cx="3528392" cy="470452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DSCF7591.JPG"/>
          <p:cNvPicPr>
            <a:picLocks noGrp="1" noChangeAspect="1"/>
          </p:cNvPicPr>
          <p:nvPr>
            <p:ph idx="1"/>
          </p:nvPr>
        </p:nvPicPr>
        <p:blipFill>
          <a:blip r:embed="rId2" cstate="print"/>
          <a:stretch>
            <a:fillRect/>
          </a:stretch>
        </p:blipFill>
        <p:spPr>
          <a:xfrm>
            <a:off x="1196752" y="5076056"/>
            <a:ext cx="4670276" cy="3502707"/>
          </a:xfrm>
        </p:spPr>
      </p:pic>
      <p:pic>
        <p:nvPicPr>
          <p:cNvPr id="5" name="Рисунок 4" descr="DSCF7598.JPG"/>
          <p:cNvPicPr>
            <a:picLocks noChangeAspect="1"/>
          </p:cNvPicPr>
          <p:nvPr/>
        </p:nvPicPr>
        <p:blipFill>
          <a:blip r:embed="rId3" cstate="print"/>
          <a:stretch>
            <a:fillRect/>
          </a:stretch>
        </p:blipFill>
        <p:spPr>
          <a:xfrm>
            <a:off x="1700808" y="251520"/>
            <a:ext cx="3537012" cy="471601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Содержимое 5" descr="DSCF7592.JPG"/>
          <p:cNvPicPr>
            <a:picLocks noGrp="1" noChangeAspect="1"/>
          </p:cNvPicPr>
          <p:nvPr>
            <p:ph idx="1"/>
          </p:nvPr>
        </p:nvPicPr>
        <p:blipFill>
          <a:blip r:embed="rId2" cstate="print"/>
          <a:stretch>
            <a:fillRect/>
          </a:stretch>
        </p:blipFill>
        <p:spPr>
          <a:xfrm>
            <a:off x="980728" y="395536"/>
            <a:ext cx="5136570" cy="3852428"/>
          </a:xfrm>
        </p:spPr>
      </p:pic>
      <p:pic>
        <p:nvPicPr>
          <p:cNvPr id="7" name="Рисунок 6" descr="DSCF7593.JPG"/>
          <p:cNvPicPr>
            <a:picLocks noChangeAspect="1"/>
          </p:cNvPicPr>
          <p:nvPr/>
        </p:nvPicPr>
        <p:blipFill>
          <a:blip r:embed="rId3" cstate="print"/>
          <a:stretch>
            <a:fillRect/>
          </a:stretch>
        </p:blipFill>
        <p:spPr>
          <a:xfrm>
            <a:off x="980729" y="4427984"/>
            <a:ext cx="5184576" cy="388843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MG_4294.JPG"/>
          <p:cNvPicPr>
            <a:picLocks noGrp="1" noChangeAspect="1"/>
          </p:cNvPicPr>
          <p:nvPr>
            <p:ph idx="1"/>
          </p:nvPr>
        </p:nvPicPr>
        <p:blipFill>
          <a:blip r:embed="rId2" cstate="print"/>
          <a:stretch>
            <a:fillRect/>
          </a:stretch>
        </p:blipFill>
        <p:spPr>
          <a:xfrm>
            <a:off x="1052736" y="4716016"/>
            <a:ext cx="5102324" cy="3826743"/>
          </a:xfrm>
        </p:spPr>
      </p:pic>
      <p:pic>
        <p:nvPicPr>
          <p:cNvPr id="5" name="Рисунок 4" descr="IMG_4291.JPG"/>
          <p:cNvPicPr>
            <a:picLocks noChangeAspect="1"/>
          </p:cNvPicPr>
          <p:nvPr/>
        </p:nvPicPr>
        <p:blipFill>
          <a:blip r:embed="rId3" cstate="print"/>
          <a:stretch>
            <a:fillRect/>
          </a:stretch>
        </p:blipFill>
        <p:spPr>
          <a:xfrm>
            <a:off x="980728" y="539552"/>
            <a:ext cx="5229200" cy="39219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0"/>
            <a:ext cx="6172200" cy="8532440"/>
          </a:xfrm>
        </p:spPr>
        <p:txBody>
          <a:bodyPr>
            <a:noAutofit/>
          </a:bodyPr>
          <a:lstStyle/>
          <a:p>
            <a:pPr algn="l"/>
            <a:r>
              <a:rPr lang="ru-RU" sz="2800" dirty="0">
                <a:latin typeface="Times New Roman" panose="02020603050405020304" pitchFamily="18" charset="0"/>
                <a:cs typeface="Times New Roman" panose="02020603050405020304" pitchFamily="18" charset="0"/>
              </a:rPr>
              <a:t>Вид проекта. Исследовательский.</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Задачи</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1.	Сформировать мотивы участия детей в предстоящей деятельности по реализации проекта.</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2.	Развивать наблюдательность, умение устанавливать взаимосвязи на примере цикла развития бабочки.</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3.	Обобщить представления детей о бабочках, их строении, приспособляемости к окружающей среде, образе жизни.</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4.	Воспитывать желание любоваться красотой бабочек, умение выразить это желание в художественном и речевом творчестве.</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0426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7950232"/>
          </a:xfrm>
        </p:spPr>
        <p:txBody>
          <a:bodyPr>
            <a:normAutofit/>
          </a:bodyPr>
          <a:lstStyle/>
          <a:p>
            <a:r>
              <a:rPr lang="ru-RU" sz="2400" dirty="0">
                <a:latin typeface="Times New Roman" panose="02020603050405020304" pitchFamily="18" charset="0"/>
                <a:cs typeface="Times New Roman" panose="02020603050405020304" pitchFamily="18" charset="0"/>
              </a:rPr>
              <a:t>Организация проектной деятельности</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I. Обсуждение проблемной ситуации и составление плана действии.</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Предложили детям рассмотреть живую гусеницу в банке и послушать интересную историю.</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«Невзрачная гусеница проснулась от теплого лучика солнца, упавшего на нее, потянулась и вдруг увидела чудесную маленькую девочку, которая бегала по лугу за бабочками, радостно хлопала в ладоши, смеялась и восхищалась их красотой.</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„Какая прелестная девочка! Я хочу познакомиться с нею, пусть она похвалит и мой наряд", - подумала гусеница. Она влезла на самый высокий цветочек и стала ждать, когда девочка ее увидит. Девочка подбежала к красивому цветочку, увидела на нем гусеницу, брезгливо фыркнула и скачала:</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0834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8166256"/>
          </a:xfrm>
        </p:spPr>
        <p:txBody>
          <a:bodyPr>
            <a:normAutofit/>
          </a:bodyPr>
          <a:lstStyle/>
          <a:p>
            <a:pPr algn="l"/>
            <a:r>
              <a:rPr lang="ru-RU" sz="1800" dirty="0"/>
              <a:t>—</a:t>
            </a:r>
            <a:r>
              <a:rPr lang="ru-RU" sz="2000" dirty="0">
                <a:latin typeface="Times New Roman" panose="02020603050405020304" pitchFamily="18" charset="0"/>
                <a:cs typeface="Times New Roman" panose="02020603050405020304" pitchFamily="18" charset="0"/>
              </a:rPr>
              <a:t>	Какая отвратительная, противная гусеница.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Отвернулась и убежала.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У гусеницы от обиды и горя закружилась голова, она горько заплакала и спряталась под большой лист.</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Если я такая некрасивая и гадкая, то больше не буду выходить на свет божий, - плакала </a:t>
            </a:r>
            <a:r>
              <a:rPr lang="ru-RU" sz="2000" dirty="0" err="1">
                <a:latin typeface="Times New Roman" panose="02020603050405020304" pitchFamily="18" charset="0"/>
                <a:cs typeface="Times New Roman" panose="02020603050405020304" pitchFamily="18" charset="0"/>
              </a:rPr>
              <a:t>гусеничка</a:t>
            </a:r>
            <a:r>
              <a:rPr lang="ru-RU" sz="2000" dirty="0">
                <a:latin typeface="Times New Roman" panose="02020603050405020304" pitchFamily="18" charset="0"/>
                <a:cs typeface="Times New Roman" panose="02020603050405020304" pitchFamily="18" charset="0"/>
              </a:rPr>
              <a:t>, а ее слезинки медленно стекали по тельцу, застывали тонкими паутинками и укутывали </a:t>
            </a:r>
            <a:r>
              <a:rPr lang="ru-RU" sz="2000" dirty="0" err="1">
                <a:latin typeface="Times New Roman" panose="02020603050405020304" pitchFamily="18" charset="0"/>
                <a:cs typeface="Times New Roman" panose="02020603050405020304" pitchFamily="18" charset="0"/>
              </a:rPr>
              <a:t>гусеничку</a:t>
            </a:r>
            <a:r>
              <a:rPr lang="ru-RU" sz="2000" dirty="0">
                <a:latin typeface="Times New Roman" panose="02020603050405020304" pitchFamily="18" charset="0"/>
                <a:cs typeface="Times New Roman" panose="02020603050405020304" pitchFamily="18" charset="0"/>
              </a:rPr>
              <a:t> все плотнее и плотнее. Вскоре вся гусеница оказалась внутри кокона из паутинок, как в колыбельке. Она успокоилась, перестала плакать и уснула крепким сном. Проснулась </a:t>
            </a:r>
            <a:r>
              <a:rPr lang="ru-RU" sz="2000" dirty="0" err="1">
                <a:latin typeface="Times New Roman" panose="02020603050405020304" pitchFamily="18" charset="0"/>
                <a:cs typeface="Times New Roman" panose="02020603050405020304" pitchFamily="18" charset="0"/>
              </a:rPr>
              <a:t>гусеничка</a:t>
            </a:r>
            <a:r>
              <a:rPr lang="ru-RU" sz="2000" dirty="0">
                <a:latin typeface="Times New Roman" panose="02020603050405020304" pitchFamily="18" charset="0"/>
                <a:cs typeface="Times New Roman" panose="02020603050405020304" pitchFamily="18" charset="0"/>
              </a:rPr>
              <a:t> от того, что у нее сильно зачесалась спинка. Гусеница стала тихонько тереться спинкой о кокон, и он порвался. Гусеница увидела свет и вырвалась из рваного кокона. Ей очень захотелось погреть свою спинку на солнышке. Гусеница подставила спинку солнышку и потянулась. Что-то слабо зашуршало и расправилось у нее на спине. Гусеница глубоко вздохнула и вдруг увидела рядом маленькую прелестную девочку. Девочка улыбалась ей. Гусеница задрожала от страха, боясь услышать о себе неприятные слова. Что-то затрепетало у нее на спинке, и вдруг она полетела! А девочка бежала за нею и восхищенно говорила:</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3534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8310272"/>
          </a:xfrm>
        </p:spPr>
        <p:txBody>
          <a:bodyPr>
            <a:normAutofit/>
          </a:bodyPr>
          <a:lstStyle/>
          <a:p>
            <a:pPr algn="l"/>
            <a:r>
              <a:rPr lang="ru-RU" sz="2000" dirty="0">
                <a:latin typeface="Times New Roman" panose="02020603050405020304" pitchFamily="18" charset="0"/>
                <a:cs typeface="Times New Roman" panose="02020603050405020304" pitchFamily="18" charset="0"/>
              </a:rPr>
              <a:t>— Красавица, милая, чудесная, не бойся, я тебя не обижу! Остановись, дай полюбоваться тобой!</a:t>
            </a:r>
            <a:br>
              <a:rPr lang="ru-RU" sz="2000" dirty="0">
                <a:latin typeface="Times New Roman" panose="02020603050405020304" pitchFamily="18" charset="0"/>
                <a:cs typeface="Times New Roman" panose="02020603050405020304" pitchFamily="18" charset="0"/>
              </a:rPr>
            </a:br>
            <a:r>
              <a:rPr lang="ru-RU" sz="2000" dirty="0" err="1">
                <a:latin typeface="Times New Roman" panose="02020603050405020304" pitchFamily="18" charset="0"/>
                <a:cs typeface="Times New Roman" panose="02020603050405020304" pitchFamily="18" charset="0"/>
              </a:rPr>
              <a:t>Гусеничка</a:t>
            </a:r>
            <a:r>
              <a:rPr lang="ru-RU" sz="2000" dirty="0">
                <a:latin typeface="Times New Roman" panose="02020603050405020304" pitchFamily="18" charset="0"/>
                <a:cs typeface="Times New Roman" panose="02020603050405020304" pitchFamily="18" charset="0"/>
              </a:rPr>
              <a:t> села на цветок и подумала: „Вот и пойми этих девочек: то ругают, то хвалят" И вдруг в роснике на лепестке гусеница увидела свое отражение и радостно воскликнула: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Неужели это я? я не гусеница, я прекрасная бабочка! И она от счастья закружилась в воздухе».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Рассказав историю, обсуждали  ее  с детьми. Задавали вопросы, как произошло чудесное превращение гусеницы в бабочку. Предлагали детям доказать, сказка это или реальная история и почему.</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Предложили детям узнать, какие бабочки бывают, какие легенды о них существуют, почему у бабочек разноцветные крылья, чем питаются бабочки и т. д. Все вместе решили собрать большой альбом с иллюстрациями бабочек и интересными рассказами о них. В этом помогли мамы и папы.</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2176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0"/>
            <a:ext cx="6172200" cy="8892480"/>
          </a:xfrm>
        </p:spPr>
        <p:txBody>
          <a:bodyPr>
            <a:normAutofit/>
          </a:bodyPr>
          <a:lstStyle/>
          <a:p>
            <a:pPr algn="l"/>
            <a:r>
              <a:rPr lang="ru-RU" sz="1600" dirty="0">
                <a:latin typeface="Times New Roman" panose="02020603050405020304" pitchFamily="18" charset="0"/>
                <a:cs typeface="Times New Roman" panose="02020603050405020304" pitchFamily="18" charset="0"/>
              </a:rPr>
              <a:t>2</a:t>
            </a:r>
            <a:r>
              <a:rPr lang="ru-RU" sz="1600" b="1" dirty="0">
                <a:latin typeface="Times New Roman" panose="02020603050405020304" pitchFamily="18" charset="0"/>
                <a:cs typeface="Times New Roman" panose="02020603050405020304" pitchFamily="18" charset="0"/>
              </a:rPr>
              <a:t>. Практическая деятельность по реализации проекта </a:t>
            </a:r>
            <a:br>
              <a:rPr lang="ru-RU" sz="1600" dirty="0">
                <a:latin typeface="Times New Roman" panose="02020603050405020304" pitchFamily="18" charset="0"/>
                <a:cs typeface="Times New Roman" panose="02020603050405020304" pitchFamily="18" charset="0"/>
              </a:rPr>
            </a:b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2.1. Познавательно-исследовательская деятельность. </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Актуализируются знания детей о бабочках. С этой целью дети рассматривали иллюстрации, художественные  картины. Дети совместно с воспитателем решали кроссворды и ребусы на данную тему, создавали символы и модели.</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Дети по своему выбору собирали сведения о бабочках и оформляли их в виде книжки-самоделки. К этой деятельности привлекли родителей.</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Вместе с детьми проводили небольшие опыты и эксперименты с целью выявления новых сведений о бабочках. Аналогичные опыты предлагали провести родителям вместе с детьми.</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2.2.	 Коммуникативная деятельность.</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В беседах с детьми обсуждали, какими разными бывают бабочки. В ходе игровых ситуаций «Встречи ученых - исследователей бабочек» выясняли, почему у бабочек «разноцветные платья», кто такие чешуекрылые и как рождаются бабочки.</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Дети совместно с педагогом и дома с родителями составляли творческие и описательные рассказы о воздушных красавицах, разгадывали загадки.</a:t>
            </a:r>
            <a:br>
              <a:rPr lang="ru-RU" sz="1600" dirty="0">
                <a:latin typeface="Times New Roman" panose="02020603050405020304" pitchFamily="18" charset="0"/>
                <a:cs typeface="Times New Roman" panose="02020603050405020304" pitchFamily="18" charset="0"/>
              </a:rPr>
            </a:b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2.3.	Чтение (восприятие) художественной литературы.</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С. Михалков «Гусеница и бабочка», А. Фет «Бабочка», К. Ушинский «Капустная бабочка», В. Сутеев «Бабочка», Н. </a:t>
            </a:r>
            <a:r>
              <a:rPr lang="ru-RU" sz="1600" dirty="0" err="1">
                <a:latin typeface="Times New Roman" panose="02020603050405020304" pitchFamily="18" charset="0"/>
                <a:cs typeface="Times New Roman" panose="02020603050405020304" pitchFamily="18" charset="0"/>
              </a:rPr>
              <a:t>Грахов</a:t>
            </a:r>
            <a:r>
              <a:rPr lang="ru-RU" sz="1600" dirty="0">
                <a:latin typeface="Times New Roman" panose="02020603050405020304" pitchFamily="18" charset="0"/>
                <a:cs typeface="Times New Roman" panose="02020603050405020304" pitchFamily="18" charset="0"/>
              </a:rPr>
              <a:t> «Про бабочку», Ю. Коваль «Бабочка», Ю. Радов «О бабочках», С. Георгиев «Умный ежик», А. Коренева «Бабочка, щекотка и качели».</a:t>
            </a:r>
            <a:br>
              <a:rPr lang="ru-RU" sz="1600" dirty="0">
                <a:latin typeface="Times New Roman" panose="02020603050405020304" pitchFamily="18" charset="0"/>
                <a:cs typeface="Times New Roman" panose="02020603050405020304" pitchFamily="18" charset="0"/>
              </a:rPr>
            </a:b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8014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8310272"/>
          </a:xfrm>
        </p:spPr>
        <p:txBody>
          <a:bodyPr>
            <a:normAutofit/>
          </a:bodyPr>
          <a:lstStyle/>
          <a:p>
            <a:pPr algn="l"/>
            <a:r>
              <a:rPr lang="ru-RU" sz="2000" dirty="0">
                <a:latin typeface="Times New Roman" panose="02020603050405020304" pitchFamily="18" charset="0"/>
                <a:cs typeface="Times New Roman" panose="02020603050405020304" pitchFamily="18" charset="0"/>
              </a:rPr>
              <a:t>2.4.	 Игровая деятельность.</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Дидактическая игра «Что сначала, что потом?»</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Театрализованные: ролевые диалоги, инсценировки сказок.</a:t>
            </a:r>
            <a:br>
              <a:rPr lang="ru-RU" sz="20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2.5.	 Продуктивная деятельность.</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Художественное оформление макета «Удивительный мир бабочек». Поделки и аппликации из природного материала, бумаги и пластилина.</a:t>
            </a:r>
            <a:br>
              <a:rPr lang="ru-RU" sz="20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2.6.	 Двигательная деятельность.</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Подвижные игры «Бабочки», «Ловля бабочек».</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Динамические паузы, </a:t>
            </a:r>
            <a:r>
              <a:rPr lang="ru-RU" sz="2000" dirty="0" err="1">
                <a:latin typeface="Times New Roman" panose="02020603050405020304" pitchFamily="18" charset="0"/>
                <a:cs typeface="Times New Roman" panose="02020603050405020304" pitchFamily="18" charset="0"/>
              </a:rPr>
              <a:t>физминутки</a:t>
            </a: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2.7.	Музыкально-художественная деятельность.</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«Песня-танец бабочек» (</a:t>
            </a:r>
            <a:r>
              <a:rPr lang="ru-RU" sz="2000" dirty="0" err="1">
                <a:latin typeface="Times New Roman" panose="02020603050405020304" pitchFamily="18" charset="0"/>
                <a:cs typeface="Times New Roman" panose="02020603050405020304" pitchFamily="18" charset="0"/>
              </a:rPr>
              <a:t>сл.и</a:t>
            </a:r>
            <a:r>
              <a:rPr lang="ru-RU" sz="2000" dirty="0">
                <a:latin typeface="Times New Roman" panose="02020603050405020304" pitchFamily="18" charset="0"/>
                <a:cs typeface="Times New Roman" panose="02020603050405020304" pitchFamily="18" charset="0"/>
              </a:rPr>
              <a:t> муз. М. </a:t>
            </a:r>
            <a:r>
              <a:rPr lang="ru-RU" sz="2000" dirty="0" err="1">
                <a:latin typeface="Times New Roman" panose="02020603050405020304" pitchFamily="18" charset="0"/>
                <a:cs typeface="Times New Roman" panose="02020603050405020304" pitchFamily="18" charset="0"/>
              </a:rPr>
              <a:t>Картушиной</a:t>
            </a:r>
            <a:r>
              <a:rPr lang="ru-RU" sz="2000" dirty="0">
                <a:latin typeface="Times New Roman" panose="02020603050405020304" pitchFamily="18" charset="0"/>
                <a:cs typeface="Times New Roman" panose="02020603050405020304" pitchFamily="18" charset="0"/>
              </a:rPr>
              <a:t>), «Пляска бабочек» (муз. Е. Тиличеевой). Слушание музыки: Р. Шуман «</a:t>
            </a:r>
            <a:r>
              <a:rPr lang="ru-RU" sz="2000" dirty="0" err="1">
                <a:latin typeface="Times New Roman" panose="02020603050405020304" pitchFamily="18" charset="0"/>
                <a:cs typeface="Times New Roman" panose="02020603050405020304" pitchFamily="18" charset="0"/>
              </a:rPr>
              <a:t>Ба¬бочки</a:t>
            </a:r>
            <a:r>
              <a:rPr lang="ru-RU" sz="2000" dirty="0">
                <a:latin typeface="Times New Roman" panose="02020603050405020304" pitchFamily="18" charset="0"/>
                <a:cs typeface="Times New Roman" panose="02020603050405020304" pitchFamily="18" charset="0"/>
              </a:rPr>
              <a:t>». Игровое упражнение «Бабочки».</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1705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0648" y="-3841"/>
            <a:ext cx="6172200" cy="8094248"/>
          </a:xfrm>
        </p:spPr>
        <p:txBody>
          <a:bodyPr>
            <a:normAutofit fontScale="90000"/>
          </a:bodyPr>
          <a:lstStyle/>
          <a:p>
            <a:pPr algn="l"/>
            <a:br>
              <a:rPr lang="ru-RU" sz="2700" dirty="0"/>
            </a:br>
            <a:br>
              <a:rPr lang="ru-RU" sz="2700" dirty="0"/>
            </a:br>
            <a:br>
              <a:rPr lang="ru-RU" sz="2700" dirty="0"/>
            </a:br>
            <a:r>
              <a:rPr lang="ru-RU" sz="2700" dirty="0">
                <a:latin typeface="Times New Roman" panose="02020603050405020304" pitchFamily="18" charset="0"/>
                <a:cs typeface="Times New Roman" panose="02020603050405020304" pitchFamily="18" charset="0"/>
              </a:rPr>
              <a:t>Презентация проекта. Макет «Бабочки» (совместная работа детей, воспитателей и родителей).</a:t>
            </a:r>
            <a:br>
              <a:rPr lang="ru-RU" sz="2700" dirty="0">
                <a:latin typeface="Times New Roman" panose="02020603050405020304" pitchFamily="18" charset="0"/>
                <a:cs typeface="Times New Roman" panose="02020603050405020304" pitchFamily="18" charset="0"/>
              </a:rPr>
            </a:br>
            <a:br>
              <a:rPr lang="ru-RU" sz="2700"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Методическое сопровождение проекта «А вы знаете, что будет из гусеницы?»</a:t>
            </a:r>
            <a:br>
              <a:rPr lang="ru-RU" sz="2700"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1.	Беседа «Такие разные бабочки»</a:t>
            </a:r>
            <a:br>
              <a:rPr lang="ru-RU" sz="2700"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2.	Игровые обучающие ситуации «Клуб ученых-исследователей».</a:t>
            </a:r>
            <a:br>
              <a:rPr lang="ru-RU" sz="2700"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Темы встреч: «Почему у бабочек разноцветные платья?», «Кто такие чешуекрылые?», «Как рождаются бабочки?»</a:t>
            </a:r>
            <a:br>
              <a:rPr lang="ru-RU" sz="2700"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3.	Кроссворды, ребусы.</a:t>
            </a:r>
            <a:br>
              <a:rPr lang="ru-RU" sz="2700"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4.	Рассказы, загадки, стихи, пиктограммы.</a:t>
            </a:r>
            <a:br>
              <a:rPr lang="ru-RU" sz="2700"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5.	Художественное творчество детей.</a:t>
            </a:r>
            <a:br>
              <a:rPr lang="ru-RU" sz="2700"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6.	Экологические игры.</a:t>
            </a:r>
            <a:br>
              <a:rPr lang="ru-RU" sz="2700"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7.	Речевое творчество детей.</a:t>
            </a:r>
            <a:br>
              <a:rPr lang="ru-RU" sz="2700"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8.	Информация для родителей.</a:t>
            </a:r>
            <a:br>
              <a:rPr lang="ru-RU" sz="2700" dirty="0">
                <a:latin typeface="Times New Roman" panose="02020603050405020304" pitchFamily="18" charset="0"/>
                <a:cs typeface="Times New Roman" panose="02020603050405020304" pitchFamily="18" charset="0"/>
              </a:rPr>
            </a:br>
            <a:br>
              <a:rPr lang="ru-RU" sz="2700" dirty="0">
                <a:latin typeface="Times New Roman" panose="02020603050405020304" pitchFamily="18" charset="0"/>
                <a:cs typeface="Times New Roman" panose="02020603050405020304" pitchFamily="18" charset="0"/>
              </a:rPr>
            </a:br>
            <a:br>
              <a:rPr lang="ru-RU" sz="2700" dirty="0">
                <a:latin typeface="Times New Roman" panose="02020603050405020304" pitchFamily="18" charset="0"/>
                <a:cs typeface="Times New Roman" panose="02020603050405020304" pitchFamily="18" charset="0"/>
              </a:rPr>
            </a:br>
            <a:br>
              <a:rPr lang="ru-RU" sz="27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7890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Содержимое 4" descr="DSCF7208.JPG"/>
          <p:cNvPicPr>
            <a:picLocks noGrp="1" noChangeAspect="1"/>
          </p:cNvPicPr>
          <p:nvPr>
            <p:ph sz="half" idx="1"/>
          </p:nvPr>
        </p:nvPicPr>
        <p:blipFill>
          <a:blip r:embed="rId2" cstate="print"/>
          <a:stretch>
            <a:fillRect/>
          </a:stretch>
        </p:blipFill>
        <p:spPr>
          <a:xfrm>
            <a:off x="908720" y="323528"/>
            <a:ext cx="5280585" cy="3960440"/>
          </a:xfrm>
        </p:spPr>
      </p:pic>
      <p:pic>
        <p:nvPicPr>
          <p:cNvPr id="9" name="Содержимое 8" descr="DSCF7217.JPG"/>
          <p:cNvPicPr>
            <a:picLocks noGrp="1" noChangeAspect="1"/>
          </p:cNvPicPr>
          <p:nvPr>
            <p:ph sz="half" idx="2"/>
          </p:nvPr>
        </p:nvPicPr>
        <p:blipFill>
          <a:blip r:embed="rId3" cstate="print"/>
          <a:stretch>
            <a:fillRect/>
          </a:stretch>
        </p:blipFill>
        <p:spPr>
          <a:xfrm>
            <a:off x="908720" y="4572000"/>
            <a:ext cx="5328591" cy="3996444"/>
          </a:xfr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78</Words>
  <Application>Microsoft Office PowerPoint</Application>
  <PresentationFormat>Экран (4:3)</PresentationFormat>
  <Paragraphs>40</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Calibri</vt:lpstr>
      <vt:lpstr>Times New Roman</vt:lpstr>
      <vt:lpstr>Тема Office</vt:lpstr>
      <vt:lpstr>Муниципальное автономное дошкольное образовательное учреждение - Центр развития ребенка – детский сад №  9</vt:lpstr>
      <vt:lpstr>Вид проекта. Исследовательский. Задачи 1. Сформировать мотивы участия детей в предстоящей деятельности по реализации проекта. 2. Развивать наблюдательность, умение устанавливать взаимосвязи на примере цикла развития бабочки. 3. Обобщить представления детей о бабочках, их строении, приспособляемости к окружающей среде, образе жизни. 4. Воспитывать желание любоваться красотой бабочек, умение выразить это желание в художественном и речевом творчестве. </vt:lpstr>
      <vt:lpstr>Организация проектной деятельности I. Обсуждение проблемной ситуации и составление плана действии. Предложили детям рассмотреть живую гусеницу в банке и послушать интересную историю.  «Невзрачная гусеница проснулась от теплого лучика солнца, упавшего на нее, потянулась и вдруг увидела чудесную маленькую девочку, которая бегала по лугу за бабочками, радостно хлопала в ладоши, смеялась и восхищалась их красотой. „Какая прелестная девочка! Я хочу познакомиться с нею, пусть она похвалит и мой наряд", - подумала гусеница. Она влезла на самый высокий цветочек и стала ждать, когда девочка ее увидит. Девочка подбежала к красивому цветочку, увидела на нем гусеницу, брезгливо фыркнула и скачала: </vt:lpstr>
      <vt:lpstr>— Какая отвратительная, противная гусеница. Отвернулась и убежала. У гусеницы от обиды и горя закружилась голова, она горько заплакала и спряталась под большой лист. — Если я такая некрасивая и гадкая, то больше не буду выходить на свет божий, - плакала гусеничка, а ее слезинки медленно стекали по тельцу, застывали тонкими паутинками и укутывали гусеничку все плотнее и плотнее. Вскоре вся гусеница оказалась внутри кокона из паутинок, как в колыбельке. Она успокоилась, перестала плакать и уснула крепким сном. Проснулась гусеничка от того, что у нее сильно зачесалась спинка. Гусеница стала тихонько тереться спинкой о кокон, и он порвался. Гусеница увидела свет и вырвалась из рваного кокона. Ей очень захотелось погреть свою спинку на солнышке. Гусеница подставила спинку солнышку и потянулась. Что-то слабо зашуршало и расправилось у нее на спине. Гусеница глубоко вздохнула и вдруг увидела рядом маленькую прелестную девочку. Девочка улыбалась ей. Гусеница задрожала от страха, боясь услышать о себе неприятные слова. Что-то затрепетало у нее на спинке, и вдруг она полетела! А девочка бежала за нею и восхищенно говорила: </vt:lpstr>
      <vt:lpstr>— Красавица, милая, чудесная, не бойся, я тебя не обижу! Остановись, дай полюбоваться тобой! Гусеничка села на цветок и подумала: „Вот и пойми этих девочек: то ругают, то хвалят" И вдруг в роснике на лепестке гусеница увидела свое отражение и радостно воскликнула: Неужели это я? я не гусеница, я прекрасная бабочка! И она от счастья закружилась в воздухе».  Рассказав историю, обсуждали  ее  с детьми. Задавали вопросы, как произошло чудесное превращение гусеницы в бабочку. Предлагали детям доказать, сказка это или реальная история и почему. Предложили детям узнать, какие бабочки бывают, какие легенды о них существуют, почему у бабочек разноцветные крылья, чем питаются бабочки и т. д. Все вместе решили собрать большой альбом с иллюстрациями бабочек и интересными рассказами о них. В этом помогли мамы и папы. </vt:lpstr>
      <vt:lpstr>2. Практическая деятельность по реализации проекта   2.1. Познавательно-исследовательская деятельность.  Актуализируются знания детей о бабочках. С этой целью дети рассматривали иллюстрации, художественные  картины. Дети совместно с воспитателем решали кроссворды и ребусы на данную тему, создавали символы и модели. Дети по своему выбору собирали сведения о бабочках и оформляли их в виде книжки-самоделки. К этой деятельности привлекли родителей. Вместе с детьми проводили небольшие опыты и эксперименты с целью выявления новых сведений о бабочках. Аналогичные опыты предлагали провести родителям вместе с детьми. 2.2.  Коммуникативная деятельность. В беседах с детьми обсуждали, какими разными бывают бабочки. В ходе игровых ситуаций «Встречи ученых - исследователей бабочек» выясняли, почему у бабочек «разноцветные платья», кто такие чешуекрылые и как рождаются бабочки. Дети совместно с педагогом и дома с родителями составляли творческие и описательные рассказы о воздушных красавицах, разгадывали загадки.  2.3. Чтение (восприятие) художественной литературы. С. Михалков «Гусеница и бабочка», А. Фет «Бабочка», К. Ушинский «Капустная бабочка», В. Сутеев «Бабочка», Н. Грахов «Про бабочку», Ю. Коваль «Бабочка», Ю. Радов «О бабочках», С. Георгиев «Умный ежик», А. Коренева «Бабочка, щекотка и качели». </vt:lpstr>
      <vt:lpstr>2.4.  Игровая деятельность. Дидактическая игра «Что сначала, что потом?» Театрализованные: ролевые диалоги, инсценировки сказок.  2.5.  Продуктивная деятельность. Художественное оформление макета «Удивительный мир бабочек». Поделки и аппликации из природного материала, бумаги и пластилина.  2.6.  Двигательная деятельность. Подвижные игры «Бабочки», «Ловля бабочек». Динамические паузы, физминутки.  2.7. Музыкально-художественная деятельность. «Песня-танец бабочек» (сл.и муз. М. Картушиной), «Пляска бабочек» (муз. Е. Тиличеевой). Слушание музыки: Р. Шуман «Ба¬бочки». Игровое упражнение «Бабочки». </vt:lpstr>
      <vt:lpstr>   Презентация проекта. Макет «Бабочки» (совместная работа детей, воспитателей и родителей).  Методическое сопровождение проекта «А вы знаете, что будет из гусеницы?» 1. Беседа «Такие разные бабочки» 2. Игровые обучающие ситуации «Клуб ученых-исследователей». Темы встреч: «Почему у бабочек разноцветные платья?», «Кто такие чешуекрылые?», «Как рождаются бабочки?» 3. Кроссворды, ребусы. 4. Рассказы, загадки, стихи, пиктограммы. 5. Художественное творчество детей. 6. Экологические игры. 7. Речевое творчество детей. 8. Информация для родителей.      </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Юляша</dc:creator>
  <cp:lastModifiedBy>Пользователь</cp:lastModifiedBy>
  <cp:revision>9</cp:revision>
  <dcterms:created xsi:type="dcterms:W3CDTF">2016-08-28T16:31:26Z</dcterms:created>
  <dcterms:modified xsi:type="dcterms:W3CDTF">2017-01-13T09:39:53Z</dcterms:modified>
</cp:coreProperties>
</file>